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8"/>
  </p:notesMasterIdLst>
  <p:handoutMasterIdLst>
    <p:handoutMasterId r:id="rId29"/>
  </p:handoutMasterIdLst>
  <p:sldIdLst>
    <p:sldId id="959" r:id="rId5"/>
    <p:sldId id="2142532434" r:id="rId6"/>
    <p:sldId id="969" r:id="rId7"/>
    <p:sldId id="2142532430" r:id="rId8"/>
    <p:sldId id="2142532432" r:id="rId9"/>
    <p:sldId id="2142532431" r:id="rId10"/>
    <p:sldId id="824" r:id="rId11"/>
    <p:sldId id="971" r:id="rId12"/>
    <p:sldId id="2142532436" r:id="rId13"/>
    <p:sldId id="2142532437" r:id="rId14"/>
    <p:sldId id="2142532438" r:id="rId15"/>
    <p:sldId id="2142532439" r:id="rId16"/>
    <p:sldId id="2142532440" r:id="rId17"/>
    <p:sldId id="2142532441" r:id="rId18"/>
    <p:sldId id="2142532435" r:id="rId19"/>
    <p:sldId id="2142532444" r:id="rId20"/>
    <p:sldId id="2142532407" r:id="rId21"/>
    <p:sldId id="1204" r:id="rId22"/>
    <p:sldId id="2142532428" r:id="rId23"/>
    <p:sldId id="2142532445" r:id="rId24"/>
    <p:sldId id="2142532429" r:id="rId25"/>
    <p:sldId id="2142532442" r:id="rId26"/>
    <p:sldId id="2142532443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/>
    <p:restoredTop sz="96318"/>
  </p:normalViewPr>
  <p:slideViewPr>
    <p:cSldViewPr snapToObjects="1">
      <p:cViewPr varScale="1">
        <p:scale>
          <a:sx n="171" d="100"/>
          <a:sy n="171" d="100"/>
        </p:scale>
        <p:origin x="1216" y="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1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06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3/17/25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7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CAECF-12B4-4526-440D-ABC98D914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17C536E-5F2F-E110-D703-A92077D70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3EEDE7B9-8137-413D-B0C2-6C21F6318A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788CDFB0-96DD-CB1F-C8EF-CE6AF61C6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06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B1EB-33BA-6046-9C25-4BDE8AF88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ED4D9690-8C27-2B1A-6BC4-499877928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7D78E20C-08AF-A393-ECAE-9F8B3EC57F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DACBE66-B2FD-E582-A6EA-700BC5E154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80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A3BF8-0E14-85E4-7ACE-E339547BB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E0F434BC-E88F-DF36-B21A-CFBAB5BEA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C20C2A0B-EE14-A9C7-A8AD-249DD2E288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0B7CD4A-61C0-E77B-36F6-5E002F9AC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49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D97F0-B9A8-CB42-1F15-6F0A9CD1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B4896514-5113-689A-DB14-D6BD13849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AC463AEE-47B2-9B23-722A-BBDE316FDC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3D932DB2-3AD2-0A90-A404-9D95DCD0C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07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D3DA-47DF-AC7B-486C-48BCF798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AD735F01-792E-C42C-5585-BBEB2A7A0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8A3C79D-3E3B-3F8A-4A9B-D353F43585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CF6D8391-7C9A-D950-F654-0C343647C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34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2A7C1-8ED0-0C49-E0E3-AB89A3F2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DAA775B6-8A40-5579-0958-BE49FE221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BB64E82-5B6C-4A47-1E66-041C9197F2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A75C081D-031D-9599-76DA-B7B812677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16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3/17/25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3/17/25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3/17/25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3/17/25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W4111_002_2025_1 – Introduction to Project Template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2054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v17.angular.io/guide/setup-loca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eanlahman.com/" TargetMode="External"/><Relationship Id="rId2" Type="http://schemas.openxmlformats.org/officeDocument/2006/relationships/hyperlink" Target="https://developer.imdb.com/non-commercial-datasets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2" y="1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2025</a:t>
            </a:r>
            <a:br>
              <a:rPr lang="en-US" altLang="en-US" sz="3200" i="1" dirty="0"/>
            </a:br>
            <a:r>
              <a:rPr lang="en-US" altLang="en-US" sz="2800" i="1" dirty="0"/>
              <a:t>Introduction to Project Template</a:t>
            </a:r>
            <a:endParaRPr lang="en-US" altLang="en-US" sz="3200" i="1" dirty="0"/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2025</a:t>
            </a:r>
          </a:p>
        </p:txBody>
      </p:sp>
    </p:spTree>
    <p:extLst>
      <p:ext uri="{BB962C8B-B14F-4D97-AF65-F5344CB8AC3E}">
        <p14:creationId xmlns:p14="http://schemas.microsoft.com/office/powerpoint/2010/main" val="30788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7C8995-3C0F-6748-39D8-19634A3E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–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F90C0-1214-35CD-FFA1-ECE7B253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14350"/>
            <a:ext cx="6248400" cy="361778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8C1A3E-3244-CB9B-EE78-A94B0C1E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0" y="2876550"/>
            <a:ext cx="5562600" cy="1752600"/>
          </a:xfrm>
        </p:spPr>
        <p:txBody>
          <a:bodyPr/>
          <a:lstStyle/>
          <a:p>
            <a:r>
              <a:rPr lang="en-US" sz="1800" dirty="0"/>
              <a:t>There is a data model implied by the raw input files for IMDB and </a:t>
            </a:r>
            <a:r>
              <a:rPr lang="en-US" sz="1800" dirty="0" err="1"/>
              <a:t>GoT</a:t>
            </a:r>
            <a:r>
              <a:rPr lang="en-US" sz="1800" dirty="0"/>
              <a:t>.</a:t>
            </a:r>
          </a:p>
          <a:p>
            <a:r>
              <a:rPr lang="en-US" sz="1800" dirty="0"/>
              <a:t>The default types are not good, e.g. TEXT, DOUBLE.</a:t>
            </a:r>
          </a:p>
          <a:p>
            <a:r>
              <a:rPr lang="en-US" sz="1800" dirty="0"/>
              <a:t>No formal definition of keys, foreign keys, … …</a:t>
            </a:r>
          </a:p>
          <a:p>
            <a:r>
              <a:rPr lang="en-US" sz="1800" dirty="0"/>
              <a:t>Basic constraints missing.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182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D74CB-D268-C766-2586-737D0589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Cleanup –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C8F0-CEE1-A6BC-C61C-3EDEAA40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77" y="628650"/>
            <a:ext cx="861837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2261-6041-CFB9-6310-7A3F8B93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698BDD89-A32E-7089-E062-92747A514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D41219-B8F4-D0C0-1067-2DFFCD091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C3CCF6C-E591-48CC-5721-EE1B72580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B43E2874-C941-EC46-42E8-DDB6DF80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Advanced Data Engineering</a:t>
            </a:r>
            <a:br>
              <a:rPr lang="en-US" altLang="en-US" sz="4400" i="1" dirty="0">
                <a:solidFill>
                  <a:schemeClr val="bg1"/>
                </a:solidFill>
              </a:rPr>
            </a:br>
            <a:r>
              <a:rPr lang="en-US" altLang="en-US" sz="4400" i="1" dirty="0">
                <a:solidFill>
                  <a:schemeClr val="bg1"/>
                </a:solidFill>
              </a:rPr>
              <a:t>and</a:t>
            </a:r>
            <a:br>
              <a:rPr lang="en-US" altLang="en-US" sz="4400" i="1" dirty="0">
                <a:solidFill>
                  <a:schemeClr val="bg1"/>
                </a:solidFill>
              </a:rPr>
            </a:br>
            <a:r>
              <a:rPr lang="en-US" altLang="en-US" sz="4400" i="1" dirty="0">
                <a:solidFill>
                  <a:schemeClr val="bg1"/>
                </a:solidFill>
              </a:rPr>
              <a:t>Insight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97F13C2-884D-4CD8-B1E3-EAB586F50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63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99146F-2A87-3BB7-37A8-6B2ACA42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engineering is an extremely complex and challenging topics and environment. There are also complex, powerful specialized tools.</a:t>
            </a:r>
          </a:p>
          <a:p>
            <a:r>
              <a:rPr lang="en-US" dirty="0"/>
              <a:t>We cannot cover the complexities and tools in sufficient detail in this class.</a:t>
            </a:r>
          </a:p>
          <a:p>
            <a:r>
              <a:rPr lang="en-US" dirty="0"/>
              <a:t>So, data engineering will be confined to</a:t>
            </a:r>
          </a:p>
          <a:p>
            <a:pPr lvl="1"/>
            <a:r>
              <a:rPr lang="en-US" dirty="0"/>
              <a:t>Complex queries to extract data from Neo4j and MongoDB and load into MySQL.</a:t>
            </a:r>
          </a:p>
          <a:p>
            <a:pPr lvl="1"/>
            <a:r>
              <a:rPr lang="en-US" dirty="0"/>
              <a:t>Defining a data model that better supports complex query.</a:t>
            </a:r>
          </a:p>
          <a:p>
            <a:pPr lvl="1"/>
            <a:r>
              <a:rPr lang="en-US" dirty="0"/>
              <a:t>Transforming the loaded files, MongoDB and Neo4j data into the to be schema</a:t>
            </a:r>
            <a:br>
              <a:rPr lang="en-US" dirty="0"/>
            </a:br>
            <a:r>
              <a:rPr lang="en-US" dirty="0"/>
              <a:t>using relatively complex SQL</a:t>
            </a:r>
          </a:p>
          <a:p>
            <a:pPr lvl="1"/>
            <a:r>
              <a:rPr lang="en-US" dirty="0"/>
              <a:t>Creating views using complex SQL.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179AED-AC4F-1F8F-ECC7-08AC9C32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Data Engineering and Insight</a:t>
            </a:r>
          </a:p>
        </p:txBody>
      </p:sp>
    </p:spTree>
    <p:extLst>
      <p:ext uri="{BB962C8B-B14F-4D97-AF65-F5344CB8AC3E}">
        <p14:creationId xmlns:p14="http://schemas.microsoft.com/office/powerpoint/2010/main" val="109373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8619CA-C311-B745-9872-80CE2165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1983-A06B-EF88-CC14-FDED3DEA51BD}"/>
              </a:ext>
            </a:extLst>
          </p:cNvPr>
          <p:cNvSpPr txBox="1"/>
          <p:nvPr/>
        </p:nvSpPr>
        <p:spPr>
          <a:xfrm>
            <a:off x="172570" y="742950"/>
            <a:ext cx="87988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with one as (select, </a:t>
            </a:r>
            <a:r>
              <a:rPr lang="en-US" sz="1600" dirty="0" err="1"/>
              <a:t>nconst</a:t>
            </a:r>
            <a:r>
              <a:rPr lang="en-US" sz="1600" dirty="0"/>
              <a:t>, </a:t>
            </a:r>
            <a:r>
              <a:rPr lang="en-US" sz="1600" dirty="0" err="1"/>
              <a:t>name_basics.primaryProfession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substr</a:t>
            </a:r>
            <a:r>
              <a:rPr lang="en-US" sz="1600" dirty="0"/>
              <a:t>(</a:t>
            </a:r>
            <a:r>
              <a:rPr lang="en-US" sz="1600" dirty="0" err="1"/>
              <a:t>name_basics.primaryProfession</a:t>
            </a:r>
            <a:r>
              <a:rPr lang="en-US" sz="1600" dirty="0"/>
              <a:t>, 1, locate(',', </a:t>
            </a:r>
            <a:r>
              <a:rPr lang="en-US" sz="1600" dirty="0" err="1"/>
              <a:t>name_basics.primaryProfession</a:t>
            </a:r>
            <a:r>
              <a:rPr lang="en-US" sz="1600" dirty="0"/>
              <a:t>)-1) as p1,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substr</a:t>
            </a:r>
            <a:r>
              <a:rPr lang="en-US" sz="1600" dirty="0"/>
              <a:t>(</a:t>
            </a:r>
            <a:r>
              <a:rPr lang="en-US" sz="1600" dirty="0" err="1"/>
              <a:t>name_basics.primaryProfession</a:t>
            </a:r>
            <a:r>
              <a:rPr lang="en-US" sz="1600" dirty="0"/>
              <a:t>, locate(',', </a:t>
            </a:r>
            <a:r>
              <a:rPr lang="en-US" sz="1600" dirty="0" err="1"/>
              <a:t>name_basics.primaryProfession</a:t>
            </a:r>
            <a:r>
              <a:rPr lang="en-US" sz="1600" dirty="0"/>
              <a:t>)+1)  as remainder</a:t>
            </a:r>
          </a:p>
          <a:p>
            <a:r>
              <a:rPr lang="en-US" sz="1600" dirty="0"/>
              <a:t>    from </a:t>
            </a:r>
            <a:r>
              <a:rPr lang="en-US" sz="1600" dirty="0" err="1"/>
              <a:t>name_basics</a:t>
            </a:r>
            <a:r>
              <a:rPr lang="en-US" sz="1600" dirty="0"/>
              <a:t>),</a:t>
            </a:r>
          </a:p>
          <a:p>
            <a:r>
              <a:rPr lang="en-US" sz="1600" dirty="0"/>
              <a:t>    two as ( select </a:t>
            </a:r>
            <a:r>
              <a:rPr lang="en-US" sz="1600" dirty="0" err="1"/>
              <a:t>nconst</a:t>
            </a:r>
            <a:r>
              <a:rPr lang="en-US" sz="1600" dirty="0"/>
              <a:t>, </a:t>
            </a:r>
            <a:r>
              <a:rPr lang="en-US" sz="1600" dirty="0" err="1"/>
              <a:t>one.primaryProfession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p1, </a:t>
            </a:r>
            <a:r>
              <a:rPr lang="en-US" sz="1600" dirty="0" err="1"/>
              <a:t>substr</a:t>
            </a:r>
            <a:r>
              <a:rPr lang="en-US" sz="1600" dirty="0"/>
              <a:t>(remainder, 1, locate(',', remainder) -1) as p2,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en-US" sz="1600" dirty="0" err="1"/>
              <a:t>substr</a:t>
            </a:r>
            <a:r>
              <a:rPr lang="en-US" sz="1600" dirty="0"/>
              <a:t>(remainder, locate(',', remainder)+1)  as p3 from one),</a:t>
            </a:r>
          </a:p>
          <a:p>
            <a:r>
              <a:rPr lang="en-US" sz="1600" dirty="0"/>
              <a:t>    three as ( select </a:t>
            </a:r>
            <a:r>
              <a:rPr lang="en-US" sz="1600" dirty="0" err="1"/>
              <a:t>nconst</a:t>
            </a:r>
            <a:r>
              <a:rPr lang="en-US" sz="1600" dirty="0"/>
              <a:t>, </a:t>
            </a:r>
            <a:r>
              <a:rPr lang="en-US" sz="1600" dirty="0" err="1"/>
              <a:t>primaryProfession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if(p1='', NULL, p1) as p1, if(p2='', NULL, p2) as p2, if(p3='', NULL, p3) as p3 from two),</a:t>
            </a:r>
          </a:p>
          <a:p>
            <a:r>
              <a:rPr lang="en-US" sz="1600" dirty="0"/>
              <a:t>    four as (select </a:t>
            </a:r>
            <a:r>
              <a:rPr lang="en-US" sz="1600" dirty="0" err="1"/>
              <a:t>nconst</a:t>
            </a:r>
            <a:r>
              <a:rPr lang="en-US" sz="1600" dirty="0"/>
              <a:t>, p1 as profession</a:t>
            </a:r>
          </a:p>
          <a:p>
            <a:r>
              <a:rPr lang="en-US" sz="1600" dirty="0"/>
              <a:t>             from three union select </a:t>
            </a:r>
            <a:r>
              <a:rPr lang="en-US" sz="1600" dirty="0" err="1"/>
              <a:t>nconst</a:t>
            </a:r>
            <a:r>
              <a:rPr lang="en-US" sz="1600" dirty="0"/>
              <a:t>, p2 as profession from three</a:t>
            </a:r>
          </a:p>
          <a:p>
            <a:r>
              <a:rPr lang="en-US" sz="1600" dirty="0"/>
              <a:t>             union select </a:t>
            </a:r>
            <a:r>
              <a:rPr lang="en-US" sz="1600" dirty="0" err="1"/>
              <a:t>nconst</a:t>
            </a:r>
            <a:r>
              <a:rPr lang="en-US" sz="1600" dirty="0"/>
              <a:t>, p3 as profession from three)</a:t>
            </a:r>
          </a:p>
          <a:p>
            <a:r>
              <a:rPr lang="en-US" sz="1600" dirty="0"/>
              <a:t>select</a:t>
            </a:r>
          </a:p>
          <a:p>
            <a:r>
              <a:rPr lang="en-US" sz="1600" dirty="0"/>
              <a:t>    *</a:t>
            </a:r>
          </a:p>
          <a:p>
            <a:r>
              <a:rPr lang="en-US" sz="1600" dirty="0"/>
              <a:t>from four;</a:t>
            </a:r>
          </a:p>
        </p:txBody>
      </p:sp>
    </p:spTree>
    <p:extLst>
      <p:ext uri="{BB962C8B-B14F-4D97-AF65-F5344CB8AC3E}">
        <p14:creationId xmlns:p14="http://schemas.microsoft.com/office/powerpoint/2010/main" val="388718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2DDA-E2B7-8664-16F6-3492057A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A6B02579-C9BC-060F-83CB-EE77C46A0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E1DCE-8F01-3E7B-3E5B-4DDA8D6EB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828510D0-24D6-0967-CFD8-45D9361BB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BC8F4731-7AEB-70D0-3653-D3DC53D2A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Full-Stack</a:t>
            </a:r>
            <a:br>
              <a:rPr lang="en-US" altLang="en-US" sz="4400" i="1" dirty="0">
                <a:solidFill>
                  <a:schemeClr val="bg1"/>
                </a:solidFill>
              </a:rPr>
            </a:br>
            <a:r>
              <a:rPr lang="en-US" altLang="en-US" sz="4400" i="1" dirty="0">
                <a:solidFill>
                  <a:schemeClr val="bg1"/>
                </a:solidFill>
              </a:rPr>
              <a:t>Web Application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4EE746C-C79D-252B-4FF2-CCDCA361D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4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A4CB-DCA5-4036-F9DA-5E9AD340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5AF7AB-93A2-73DF-FCC2-49F7E373F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F5959085-623C-5A83-49EA-D63B1D49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550F4702-F7A5-50C8-08EE-E7F6291B8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Full-Stack</a:t>
            </a:r>
            <a:br>
              <a:rPr lang="en-US" altLang="en-US" sz="4400" i="1" dirty="0">
                <a:solidFill>
                  <a:schemeClr val="bg1"/>
                </a:solidFill>
              </a:rPr>
            </a:br>
            <a:r>
              <a:rPr lang="en-US" altLang="en-US" sz="4400" i="1" dirty="0">
                <a:solidFill>
                  <a:schemeClr val="bg1"/>
                </a:solidFill>
              </a:rPr>
              <a:t>Web Application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FCBAA1-AE4D-E79D-319E-3B53FEA12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6CAE54-DBCF-3A4F-4203-D26976CE9F29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Introduction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85591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E48099-225A-7267-CD45-BB96C5F8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Programming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D9E0C-6AAC-7647-B0ED-07479FF0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7666"/>
            <a:ext cx="7772400" cy="37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32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039087-3B61-85DD-E257-64B6264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FF9-8BEC-242F-59A5-9A22785E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1218-F941-A0BC-18AD-657DC9C18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C583D-7648-0A70-7B5B-A43E7E7E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Programming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54027A-ED7E-ACFC-87CB-4EADE80E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90550"/>
            <a:ext cx="6400800" cy="40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06F9A-B0A0-710A-415B-57DD7F4E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A294D095-9AFD-3895-467C-6E17CC7A6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CF3252-CA8A-7A80-F6FE-9D6DA343A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5B6B225D-76BF-D7DC-764A-363242DD5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3B09AC66-FF25-B069-76BE-3018AABF6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Introduction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8DA13C5-BE6A-B873-D8D4-BE88B42F7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2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D5E4-304C-EEB7-300F-C47F090B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4F8CD1-2CB2-EE7F-3327-EF46E2482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3EF13B49-CD7D-84CA-2711-A75E820FD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474D7247-74FA-FFD2-D972-808B3EFF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Full-Stack</a:t>
            </a:r>
            <a:br>
              <a:rPr lang="en-US" altLang="en-US" sz="4400" i="1" dirty="0">
                <a:solidFill>
                  <a:schemeClr val="bg1"/>
                </a:solidFill>
              </a:rPr>
            </a:br>
            <a:r>
              <a:rPr lang="en-US" altLang="en-US" sz="4400" i="1" dirty="0">
                <a:solidFill>
                  <a:schemeClr val="bg1"/>
                </a:solidFill>
              </a:rPr>
              <a:t>Web Application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39E095-D484-8E60-6C8C-58C3E929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2113CE-D3FC-E440-1A8A-7171BC679D6D}"/>
              </a:ext>
            </a:extLst>
          </p:cNvPr>
          <p:cNvSpPr/>
          <p:nvPr/>
        </p:nvSpPr>
        <p:spPr>
          <a:xfrm>
            <a:off x="0" y="438150"/>
            <a:ext cx="9144000" cy="42481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Developing a Resource</a:t>
            </a:r>
          </a:p>
        </p:txBody>
      </p:sp>
    </p:spTree>
    <p:extLst>
      <p:ext uri="{BB962C8B-B14F-4D97-AF65-F5344CB8AC3E}">
        <p14:creationId xmlns:p14="http://schemas.microsoft.com/office/powerpoint/2010/main" val="17025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53FF6-E6FA-DD71-2267-CC4594C6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2ED77-8561-F1D2-D575-BDA05BB1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Development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EFF365-D34D-621F-C7B2-A9A54C70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75995"/>
            <a:ext cx="8991600" cy="33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42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98324-E20F-FE81-B11E-902A1BBDC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55BBBA65-3B1B-75D6-AD14-595E1D188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4751A5-50B4-B033-F0C2-019E9AFBA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1575AB4-0267-3D41-828E-23B210ADB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D616420A-34BD-273B-CD20-EC20D255F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Sprint 0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20642C-7595-C4C2-DBCB-6D6B27B8D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76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45CB41-79E0-8606-62C4-7C0718FC9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simple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Clone the project.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Install the required packages. (pip and </a:t>
            </a:r>
            <a:r>
              <a:rPr lang="en-US" dirty="0" err="1"/>
              <a:t>requirements.txt</a:t>
            </a:r>
            <a:r>
              <a:rPr lang="en-US" dirty="0"/>
              <a:t>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Demonstrate that you can execute all of the cells in the Sprint-1 notebook.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Provide a short description or link to the dataset you want to use, or</a:t>
            </a:r>
            <a:br>
              <a:rPr lang="en-US" dirty="0"/>
            </a:br>
            <a:r>
              <a:rPr lang="en-US" dirty="0"/>
              <a:t>indicate that you plan to use the IMDB, </a:t>
            </a:r>
            <a:r>
              <a:rPr lang="en-US" dirty="0" err="1"/>
              <a:t>GoT</a:t>
            </a:r>
            <a:r>
              <a:rPr lang="en-US" dirty="0"/>
              <a:t> sample data.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You can try to execute </a:t>
            </a:r>
            <a:r>
              <a:rPr lang="en-US" dirty="0" err="1"/>
              <a:t>interactive_app</a:t>
            </a:r>
            <a:r>
              <a:rPr lang="en-US" dirty="0"/>
              <a:t>/application/</a:t>
            </a:r>
            <a:r>
              <a:rPr lang="en-US" dirty="0" err="1"/>
              <a:t>main.py</a:t>
            </a:r>
            <a:br>
              <a:rPr lang="en-US" dirty="0"/>
            </a:br>
            <a:r>
              <a:rPr lang="en-US" dirty="0"/>
              <a:t>and go to localhost:8001/docs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You can try to install Angular (</a:t>
            </a:r>
            <a:r>
              <a:rPr lang="en-US" dirty="0">
                <a:hlinkClick r:id="rId2"/>
              </a:rPr>
              <a:t>https://v17.angular.io/guide/setup-local</a:t>
            </a:r>
            <a:r>
              <a:rPr lang="en-US" dirty="0"/>
              <a:t>) and execute </a:t>
            </a:r>
            <a:r>
              <a:rPr lang="en-US" dirty="0" err="1"/>
              <a:t>interactive_app</a:t>
            </a:r>
            <a:r>
              <a:rPr lang="en-US" dirty="0"/>
              <a:t>/</a:t>
            </a:r>
            <a:r>
              <a:rPr lang="en-US" dirty="0" err="1"/>
              <a:t>web_ui</a:t>
            </a:r>
            <a:r>
              <a:rPr lang="en-US" dirty="0"/>
              <a:t>, but we will do another tutorial.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81CA0-76AF-E3F6-C410-E3DF8BAD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 – Homework 3B</a:t>
            </a:r>
          </a:p>
        </p:txBody>
      </p:sp>
    </p:spTree>
    <p:extLst>
      <p:ext uri="{BB962C8B-B14F-4D97-AF65-F5344CB8AC3E}">
        <p14:creationId xmlns:p14="http://schemas.microsoft.com/office/powerpoint/2010/main" val="349873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DB3-B510-DF62-A9FC-D9E992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Operational/Interactive:</a:t>
            </a:r>
          </a:p>
          <a:p>
            <a:pPr lvl="1"/>
            <a:r>
              <a:rPr lang="en-US" sz="1600" dirty="0"/>
              <a:t>Users and roles can create, retrieve, update, search and delete “records.”</a:t>
            </a:r>
          </a:p>
          <a:p>
            <a:pPr lvl="1"/>
            <a:r>
              <a:rPr lang="en-US" sz="1600" dirty="0"/>
              <a:t>Examples: SSOL, ATMs, … …</a:t>
            </a:r>
          </a:p>
          <a:p>
            <a:r>
              <a:rPr lang="en-US" sz="1800" dirty="0"/>
              <a:t>Business Intelligence, Decision Support, …:</a:t>
            </a:r>
          </a:p>
          <a:p>
            <a:pPr lvl="1"/>
            <a:r>
              <a:rPr lang="en-US" sz="1600" dirty="0"/>
              <a:t>Users can perform complex queries and analyze a lot of data to generate a report, make a decision, … …</a:t>
            </a:r>
          </a:p>
          <a:p>
            <a:pPr lvl="1"/>
            <a:r>
              <a:rPr lang="en-US" sz="1600" dirty="0"/>
              <a:t>Examples: Build AI/ML training data, dashboards, reports, … …</a:t>
            </a:r>
          </a:p>
          <a:p>
            <a:r>
              <a:rPr lang="en-US" sz="1800" dirty="0"/>
              <a:t>Some of our major datasets this semester will be:</a:t>
            </a:r>
          </a:p>
          <a:p>
            <a:pPr lvl="1"/>
            <a:r>
              <a:rPr lang="en-US" sz="1600" dirty="0"/>
              <a:t>IMDB: </a:t>
            </a:r>
            <a:r>
              <a:rPr lang="en-US" sz="1600" dirty="0">
                <a:hlinkClick r:id="rId2"/>
              </a:rPr>
              <a:t>https://developer.imdb.com/non-commercial-datasets/</a:t>
            </a:r>
            <a:endParaRPr lang="en-US" sz="1600" dirty="0"/>
          </a:p>
          <a:p>
            <a:pPr lvl="1"/>
            <a:r>
              <a:rPr lang="en-US" sz="1600" dirty="0"/>
              <a:t>Game of Thrones: </a:t>
            </a:r>
            <a:r>
              <a:rPr lang="en-US" sz="1600" dirty="0">
                <a:hlinkClick r:id="rId2"/>
              </a:rPr>
              <a:t>https://developer.imdb.com/non-commercial-datasets/</a:t>
            </a:r>
            <a:endParaRPr lang="en-US" sz="1600" dirty="0"/>
          </a:p>
          <a:p>
            <a:pPr lvl="1"/>
            <a:r>
              <a:rPr lang="en-US" sz="1600" dirty="0" err="1"/>
              <a:t>Lahman’s</a:t>
            </a:r>
            <a:r>
              <a:rPr lang="en-US" sz="1600" dirty="0"/>
              <a:t> Baseball Dataset: </a:t>
            </a:r>
            <a:r>
              <a:rPr lang="en-US" sz="1600" dirty="0">
                <a:hlinkClick r:id="rId3"/>
              </a:rPr>
              <a:t>http://seanlahman.com/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… …</a:t>
            </a:r>
          </a:p>
          <a:p>
            <a:r>
              <a:rPr lang="en-US" sz="1800" dirty="0"/>
              <a:t>We will build a simple web application and do some data engineering.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29E06C-2EFA-C39B-8ED1-1F915FF2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Common Database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2511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EB1F9C-0FDC-4FA8-4673-1308BF7E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Project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E20BA-FC7C-D1E4-E02B-4E2FDC66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444319"/>
            <a:ext cx="5826786" cy="399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12644-FD1D-FF2B-B9BF-E2B8F1CD5673}"/>
              </a:ext>
            </a:extLst>
          </p:cNvPr>
          <p:cNvSpPr txBox="1"/>
          <p:nvPr/>
        </p:nvSpPr>
        <p:spPr>
          <a:xfrm>
            <a:off x="4323230" y="2360079"/>
            <a:ext cx="4648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three facets to the course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Both tracks import data from files and</a:t>
            </a:r>
            <a:br>
              <a:rPr lang="en-US" sz="1400" dirty="0"/>
            </a:br>
            <a:r>
              <a:rPr lang="en-US" sz="1400" dirty="0"/>
              <a:t>do some simple data engineering.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programming track implements a</a:t>
            </a:r>
            <a:br>
              <a:rPr lang="en-US" sz="1400" dirty="0"/>
            </a:br>
            <a:r>
              <a:rPr lang="en-US" sz="1400" dirty="0"/>
              <a:t>simple full-stack web application that uses</a:t>
            </a:r>
            <a:br>
              <a:rPr lang="en-US" sz="1400" dirty="0"/>
            </a:br>
            <a:r>
              <a:rPr lang="en-US" sz="1400" dirty="0"/>
              <a:t>the imported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non-programming track: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Implements more challenging data engineering.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Write complex queries that produce data</a:t>
            </a:r>
            <a:br>
              <a:rPr lang="en-US" sz="1400" dirty="0"/>
            </a:br>
            <a:r>
              <a:rPr lang="en-US" sz="1400" dirty="0"/>
              <a:t>used for visualization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33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BE12C-4248-CFB7-F8D2-82AD1CC2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717157"/>
            <a:ext cx="8839200" cy="1911993"/>
          </a:xfrm>
        </p:spPr>
        <p:txBody>
          <a:bodyPr/>
          <a:lstStyle/>
          <a:p>
            <a:r>
              <a:rPr lang="en-US" sz="1800" dirty="0"/>
              <a:t>You will do a very simple form of Agile Development.</a:t>
            </a:r>
            <a:br>
              <a:rPr lang="en-US" sz="1800" dirty="0"/>
            </a:br>
            <a:r>
              <a:rPr lang="en-US" sz="1800" i="1" dirty="0"/>
              <a:t>Review</a:t>
            </a:r>
            <a:r>
              <a:rPr lang="en-US" sz="1800" dirty="0"/>
              <a:t> involves submitting your homework for grading.</a:t>
            </a:r>
          </a:p>
          <a:p>
            <a:r>
              <a:rPr lang="en-US" sz="1800" dirty="0"/>
              <a:t>Sprint 1 is simply to: 1) Demonstrate that you can clone and execute the project template. 2) Submit your proposed dataset for approval.</a:t>
            </a:r>
          </a:p>
          <a:p>
            <a:r>
              <a:rPr lang="en-US" sz="1800" dirty="0"/>
              <a:t>Sprint 2 will implement the tasks using SQL.</a:t>
            </a:r>
          </a:p>
          <a:p>
            <a:r>
              <a:rPr lang="en-US" sz="1800" dirty="0"/>
              <a:t>Sprint 3 will add MongoDB and Neo4j.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DC298-AD1F-FD6E-1EDB-10F62081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Development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8435F-AD09-64C7-3A03-F7ACBFEC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14350"/>
            <a:ext cx="5067300" cy="213277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9150863-1604-FBF9-2C2B-1522F9BC8DFA}"/>
              </a:ext>
            </a:extLst>
          </p:cNvPr>
          <p:cNvSpPr/>
          <p:nvPr/>
        </p:nvSpPr>
        <p:spPr>
          <a:xfrm>
            <a:off x="5410200" y="4095750"/>
            <a:ext cx="3124200" cy="533400"/>
          </a:xfrm>
          <a:prstGeom prst="wedgeRoundRectCallout">
            <a:avLst>
              <a:gd name="adj1" fmla="val -45580"/>
              <a:gd name="adj2" fmla="val -87403"/>
              <a:gd name="adj3" fmla="val 16667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Or, you can just use the sample dataset I use.</a:t>
            </a:r>
          </a:p>
        </p:txBody>
      </p:sp>
    </p:spTree>
    <p:extLst>
      <p:ext uri="{BB962C8B-B14F-4D97-AF65-F5344CB8AC3E}">
        <p14:creationId xmlns:p14="http://schemas.microsoft.com/office/powerpoint/2010/main" val="28037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CD0C1-D8DA-84AB-6063-10A9A0D5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799" y="537117"/>
            <a:ext cx="5486400" cy="4038600"/>
          </a:xfrm>
        </p:spPr>
        <p:txBody>
          <a:bodyPr/>
          <a:lstStyle/>
          <a:p>
            <a:r>
              <a:rPr lang="en-US" sz="1600" dirty="0"/>
              <a:t>Non-programming:</a:t>
            </a:r>
          </a:p>
          <a:p>
            <a:pPr lvl="1"/>
            <a:r>
              <a:rPr lang="en-US" sz="1400" dirty="0" err="1"/>
              <a:t>advanced_data_engineering</a:t>
            </a:r>
            <a:r>
              <a:rPr lang="en-US" sz="1400" dirty="0"/>
              <a:t> will contain examples and templates of advanced data engineering tasks.</a:t>
            </a:r>
          </a:p>
          <a:p>
            <a:pPr lvl="1"/>
            <a:r>
              <a:rPr lang="en-US" sz="1400" dirty="0" err="1"/>
              <a:t>data_insight</a:t>
            </a:r>
            <a:r>
              <a:rPr lang="en-US" sz="1400" dirty="0"/>
              <a:t> will contain examples and templates for complex queries and visualization.</a:t>
            </a:r>
          </a:p>
          <a:p>
            <a:r>
              <a:rPr lang="en-US" sz="1600" dirty="0"/>
              <a:t>Programming is in </a:t>
            </a:r>
            <a:r>
              <a:rPr lang="en-US" sz="1600" dirty="0" err="1"/>
              <a:t>interactive_app</a:t>
            </a:r>
            <a:r>
              <a:rPr lang="en-US" sz="1600" dirty="0"/>
              <a:t> and there are examples and templates”</a:t>
            </a:r>
          </a:p>
          <a:p>
            <a:pPr lvl="1"/>
            <a:r>
              <a:rPr lang="en-US" sz="1400" dirty="0"/>
              <a:t>application is the middle-tier ”business logic.”</a:t>
            </a:r>
          </a:p>
          <a:p>
            <a:pPr lvl="1"/>
            <a:r>
              <a:rPr lang="en-US" sz="1400" dirty="0"/>
              <a:t>database holds DDL and other setup scripts.</a:t>
            </a:r>
          </a:p>
          <a:p>
            <a:pPr lvl="1"/>
            <a:r>
              <a:rPr lang="en-US" sz="1400" dirty="0" err="1"/>
              <a:t>web_UI</a:t>
            </a:r>
            <a:r>
              <a:rPr lang="en-US" sz="1400" dirty="0"/>
              <a:t> is a simple, Angular web UI.</a:t>
            </a:r>
          </a:p>
          <a:p>
            <a:r>
              <a:rPr lang="en-US" sz="1600" dirty="0"/>
              <a:t>Common</a:t>
            </a:r>
          </a:p>
          <a:p>
            <a:pPr lvl="1"/>
            <a:r>
              <a:rPr lang="en-US" sz="1400" dirty="0"/>
              <a:t>assets holds miscellaneous images, etc.</a:t>
            </a:r>
          </a:p>
          <a:p>
            <a:pPr lvl="1"/>
            <a:r>
              <a:rPr lang="en-US" sz="1400" dirty="0" err="1"/>
              <a:t>common_data_engineering</a:t>
            </a:r>
            <a:r>
              <a:rPr lang="en-US" sz="1400" dirty="0"/>
              <a:t> will contain examples and templates for the data engineering.</a:t>
            </a:r>
          </a:p>
          <a:p>
            <a:pPr lvl="1"/>
            <a:r>
              <a:rPr lang="en-US" sz="1400" dirty="0"/>
              <a:t>data holds the datasets for Prof. Ferguson’s examples.</a:t>
            </a:r>
          </a:p>
          <a:p>
            <a:pPr lvl="1"/>
            <a:r>
              <a:rPr lang="en-US" sz="1400" dirty="0"/>
              <a:t>Sprints will contain the templates for sprints.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CBFF96-834D-60D7-1BEF-07D48189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3662F-C91C-1B4C-1378-1A8448E8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58490"/>
            <a:ext cx="2882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400" i="1" dirty="0">
                <a:solidFill>
                  <a:schemeClr val="bg1"/>
                </a:solidFill>
              </a:rPr>
              <a:t>Common Data Engineering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0A9831-0C56-4B82-87F4-9BEE60101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W4111_002_2025_1 – Introduction to Project Template				© Donald F. Ferguson, 2025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BA309E-01B3-2904-52CD-45F4FDA8C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211698"/>
            <a:ext cx="8839200" cy="1417452"/>
          </a:xfrm>
        </p:spPr>
        <p:txBody>
          <a:bodyPr/>
          <a:lstStyle/>
          <a:p>
            <a:r>
              <a:rPr lang="en-US" sz="1400" dirty="0"/>
              <a:t>The “fun” stuff in data science and AI/ML is the “tip of the iceberg.”</a:t>
            </a:r>
          </a:p>
          <a:p>
            <a:r>
              <a:rPr lang="en-US" sz="1400" dirty="0"/>
              <a:t>Data engineering is a necessary condition for producing analyzable</a:t>
            </a:r>
            <a:br>
              <a:rPr lang="en-US" sz="1400" dirty="0"/>
            </a:br>
            <a:r>
              <a:rPr lang="en-US" sz="1400" dirty="0"/>
              <a:t>data. This is often more than 80% of the hard work.</a:t>
            </a:r>
          </a:p>
          <a:p>
            <a:r>
              <a:rPr lang="en-US" sz="1400" dirty="0"/>
              <a:t>We will do some small data engineering projects in this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C07B81-7DB8-77BF-60BB-AAD8D0B9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Intelligence, Insight, Analysis, … …</a:t>
            </a:r>
          </a:p>
        </p:txBody>
      </p:sp>
      <p:pic>
        <p:nvPicPr>
          <p:cNvPr id="1026" name="Picture 2" descr="Data preparation versus data reporting work">
            <a:extLst>
              <a:ext uri="{FF2B5EF4-FFF2-40B4-BE49-F238E27FC236}">
                <a16:creationId xmlns:a16="http://schemas.microsoft.com/office/drawing/2014/main" id="{38969EE8-D208-3DE4-069E-0A6F0C26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0550"/>
            <a:ext cx="4043363" cy="26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47D1D2-49AE-EDE7-2E49-5BDB03AF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49" y="611555"/>
            <a:ext cx="4850751" cy="171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B669D-9999-96BC-2A16-CAAC4F2F4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347940"/>
            <a:ext cx="2362200" cy="22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3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68F97D-F7DB-8BC5-215D-214BF6976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file formats will be CSV and JSON.</a:t>
            </a:r>
          </a:p>
          <a:p>
            <a:r>
              <a:rPr lang="en-US" dirty="0"/>
              <a:t>Read and import data into a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Perform “shallow” export of data to MySQL, Neo4j, MongoDB</a:t>
            </a:r>
          </a:p>
          <a:p>
            <a:r>
              <a:rPr lang="en-US" dirty="0"/>
              <a:t>Perform basic “hygiene” on imported data:</a:t>
            </a:r>
          </a:p>
          <a:p>
            <a:pPr lvl="1"/>
            <a:r>
              <a:rPr lang="en-US" dirty="0"/>
              <a:t>Data types, indexes, keys, … …</a:t>
            </a:r>
          </a:p>
          <a:p>
            <a:pPr lvl="1"/>
            <a:r>
              <a:rPr lang="en-US" dirty="0"/>
              <a:t>Fix data, e.g. split and link, fill in missing values, ignore bad data, … …</a:t>
            </a:r>
          </a:p>
          <a:p>
            <a:pPr lvl="1"/>
            <a:r>
              <a:rPr lang="en-US" dirty="0"/>
              <a:t>… …</a:t>
            </a:r>
          </a:p>
          <a:p>
            <a:r>
              <a:rPr lang="en-US" dirty="0"/>
              <a:t>Implement and test views to simplify application development and complex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AB74F-C83C-593E-49DA-76485D6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Engineering Tasks</a:t>
            </a:r>
          </a:p>
        </p:txBody>
      </p:sp>
    </p:spTree>
    <p:extLst>
      <p:ext uri="{BB962C8B-B14F-4D97-AF65-F5344CB8AC3E}">
        <p14:creationId xmlns:p14="http://schemas.microsoft.com/office/powerpoint/2010/main" val="214143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98317</TotalTime>
  <Words>1258</Words>
  <Application>Microsoft Macintosh PowerPoint</Application>
  <PresentationFormat>On-screen Show (16:9)</PresentationFormat>
  <Paragraphs>119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Museo For Dell</vt:lpstr>
      <vt:lpstr>Office Theme</vt:lpstr>
      <vt:lpstr>PowerPoint Presentation</vt:lpstr>
      <vt:lpstr>PowerPoint Presentation</vt:lpstr>
      <vt:lpstr>Two Common Database Applications</vt:lpstr>
      <vt:lpstr>Overall Project Structure</vt:lpstr>
      <vt:lpstr>Agile Development </vt:lpstr>
      <vt:lpstr>Project Structure</vt:lpstr>
      <vt:lpstr>PowerPoint Presentation</vt:lpstr>
      <vt:lpstr>Business Intelligence, Insight, Analysis, … …</vt:lpstr>
      <vt:lpstr>Common Data Engineering Tasks</vt:lpstr>
      <vt:lpstr>Initial Data – Example</vt:lpstr>
      <vt:lpstr>Initial Cleanup – Example</vt:lpstr>
      <vt:lpstr>PowerPoint Presentation</vt:lpstr>
      <vt:lpstr>Advanced Data Engineering and Insight</vt:lpstr>
      <vt:lpstr>Example</vt:lpstr>
      <vt:lpstr>PowerPoint Presentation</vt:lpstr>
      <vt:lpstr>PowerPoint Presentation</vt:lpstr>
      <vt:lpstr>Let’s Look at the Programming Project</vt:lpstr>
      <vt:lpstr>REST (https://www.tutorialspoint.com/restful/restful_introduction.htm)</vt:lpstr>
      <vt:lpstr>Let’s Look at the Programming Project</vt:lpstr>
      <vt:lpstr>PowerPoint Presentation</vt:lpstr>
      <vt:lpstr>Basic Development Process</vt:lpstr>
      <vt:lpstr>PowerPoint Presentation</vt:lpstr>
      <vt:lpstr>Sprint 1 – Homework 3B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630</cp:revision>
  <cp:lastPrinted>2018-11-15T21:01:50Z</cp:lastPrinted>
  <dcterms:created xsi:type="dcterms:W3CDTF">2010-04-12T23:12:02Z</dcterms:created>
  <dcterms:modified xsi:type="dcterms:W3CDTF">2025-03-17T11:29:58Z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